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nton"/>
      <p:regular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Source Code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678F698-3D3A-46AC-AA9C-977425E9EB58}">
  <a:tblStyle styleId="{0678F698-3D3A-46AC-AA9C-977425E9EB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Anton-regular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ichard_Feynma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say “utilize!”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Utilize deep learning and neural networks in interpreting audio data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Generate new content which, perhaps, is removed from human environment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Supplement artistic work with new rhythms, beats and patterns generated by AI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models: learn a joint probability distribution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models: learn the conditional probability distribution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Exploring creativity in AI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Investigate generative (as opposed to discriminative) neural networks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Exploring the question: can AI be creative?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Expands scope of artistic applications in the arts, both audio and visual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Investigate generative (as opposed to discriminative) model: important step in AI, generating new content, including images, text and audio, unbounded by human thought and environment (also key component of GANs)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LSTM/RNN important component of: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Sound and speech recognition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Time series prediction: traffic, recommender systems, stock movement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Natural Language Processing (NLP): machine translation, chatbots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Audio analysis and implementation essential for: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Sound and speech recognition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Digital assistants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Application of deep learning: </a:t>
            </a:r>
            <a:r>
              <a:rPr lang="en" sz="1400">
                <a:solidFill>
                  <a:schemeClr val="dk1"/>
                </a:solidFill>
              </a:rPr>
              <a:t>testing the boundaries of AI ability to positively impact the human experience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models: learn a joint probability distribution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models: learn the conditional probability distribution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Exploring creativity in AI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Investigate generative (as opposed to discriminative) neural networks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Exploring the question: can AI be creative?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Expands scope of artistic applications in the arts, both audio and visual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Investigate generative (as opposed to discriminative) model: important step in AI, generating new content, including images, text and audio, unbounded by human thought and environment (also key component of GANs)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LSTM/RNN important component of: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Sound and speech recognition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Time series prediction: traffic, recommender systems, stock movement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Natural Language Processing (NLP): machine translation, chatbots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Audio analysis and implementation essential for: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Sound and speech recognition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Digital assistants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Application of deep learning: </a:t>
            </a:r>
            <a:r>
              <a:rPr lang="en" sz="1400">
                <a:solidFill>
                  <a:schemeClr val="dk1"/>
                </a:solidFill>
              </a:rPr>
              <a:t>testing the boundaries of AI ability to positively impact the human experience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I’d like to start with a quote by the legendary theoretical physicist, Richard Feynman: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“What I cannot create, I do not understand”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Taking a bit of liberty in interpreting this quote, I would draw out an implied symbiotic relationship between creation and understanding. 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model will gain “machine understanding” by mapping the underlying relationships within a dataset. 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From this understanding it is then able to create new and unique content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Feynman, Theoretical Physicist and winner of Nobel Prize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https://en.wikipedia.org/wiki/Richard_Feynman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Utilize deep learning and neural networks in interpreting audio data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Generate new content which, perhaps, is removed from human environment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Supplement artistic work with new rhythms, beats and patterns generated by AI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Utilize deep learning and neural networks in interpreting audio data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Generate new content which, perhaps, is removed from human environment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Supplement artistic work with new rhythms, beats and patterns generated by AI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models: learn a joint probability distribution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models: learn the conditional probability distribution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Exploring creativity in AI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Investigate generative (as opposed to discriminative) neural networks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Exploring the question: can AI be creative?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Expands scope of artistic applications in the arts, both audio and visual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Investigate generative (as opposed to discriminative) model: important step in AI, generating new content, including images, text and audio, unbounded by human thought and environment (also key component of GANs)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LSTM/RNN important component of: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Sound and speech recognition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Time series prediction: traffic, recommender systems, stock movement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Natural Language Processing (NLP): machine translation, chatbots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Audio analysis and implementation essential for: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Sound and speech recognition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Digital assistants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Application of deep learning: </a:t>
            </a:r>
            <a:r>
              <a:rPr lang="en" sz="1400">
                <a:solidFill>
                  <a:schemeClr val="dk1"/>
                </a:solidFill>
              </a:rPr>
              <a:t>testing the boundaries of AI ability to positively impact the human experience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Utilize deep learning and neural networks in interpreting audio data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Generate new content which, perhaps, is removed from human environment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Supplement artistic work with new rhythms, beats and patterns generated by AI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hidden structure within data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</a:t>
            </a:r>
            <a:endParaRPr i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models: learn a joint probability distribution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models: learn the conditional probability distribution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Exploring creativity in AI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Investigate generative (as opposed to discriminative) neural networks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Exploring the question: can AI be creative?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Expands scope of artistic applications in the arts, both audio and visual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Investigate generative (as opposed to discriminative) model: important step in AI, generating new content, including images, text and audio, unbounded by human thought and environment (also key component of GANs)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LSTM/RNN important component of: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Sound and speech recognition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Time series prediction: traffic, recommender systems, stock movement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Natural Language Processing (NLP): machine translation, chatbots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Audio analysis and implementation essential for: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Sound and speech recognition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Digital assistants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Application of deep learning: </a:t>
            </a:r>
            <a:r>
              <a:rPr lang="en" sz="1400">
                <a:solidFill>
                  <a:schemeClr val="dk1"/>
                </a:solidFill>
              </a:rPr>
              <a:t>testing the boundaries of AI ability to positively impact the human experience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Utilize deep learning and neural networks in interpreting audio data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Generate new content which, perhaps, is removed from human environment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Supplement artistic work with new rhythms, beats and patterns generated by AI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Utilize deep learning and neural networks in interpreting audio data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Generate new content which, perhaps, is removed from human environment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Supplement artistic work with new rhythms, beats and patterns generated by AI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091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dient-2-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dient-2-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Shape 58"/>
          <p:cNvSpPr txBox="1"/>
          <p:nvPr/>
        </p:nvSpPr>
        <p:spPr>
          <a:xfrm>
            <a:off x="7154325" y="228600"/>
            <a:ext cx="23706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AI 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Jukebox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dient-2-3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dient-2-4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dient-2-5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dient-2-6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dient Booble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1527450" y="2161650"/>
            <a:ext cx="60891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Splash Backgroun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slide">
  <p:cSld name="1_slidemodel2">
    <p:bg>
      <p:bgPr>
        <a:noFill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gif"/><Relationship Id="rId10" Type="http://schemas.openxmlformats.org/officeDocument/2006/relationships/hyperlink" Target="https://soundcloud.com/cipher813" TargetMode="External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9" Type="http://schemas.openxmlformats.org/officeDocument/2006/relationships/hyperlink" Target="mailto:bcm822@gmail.com" TargetMode="External"/><Relationship Id="rId5" Type="http://schemas.openxmlformats.org/officeDocument/2006/relationships/image" Target="../media/image30.png"/><Relationship Id="rId6" Type="http://schemas.openxmlformats.org/officeDocument/2006/relationships/hyperlink" Target="https://www.linkedin.com/in/bcm822/" TargetMode="External"/><Relationship Id="rId7" Type="http://schemas.openxmlformats.org/officeDocument/2006/relationships/hyperlink" Target="https://github.com/cipher813/AI_Jukebox" TargetMode="External"/><Relationship Id="rId8" Type="http://schemas.openxmlformats.org/officeDocument/2006/relationships/hyperlink" Target="https://medium.com/@cipher813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hyperlink" Target="https://www.trendhunter.com/trends/musical-robots-honda-robot-to-lead-detroit-symphony-orchestra" TargetMode="External"/><Relationship Id="rId6" Type="http://schemas.openxmlformats.org/officeDocument/2006/relationships/hyperlink" Target="http://www.youtube.com/watch?v=dBSWxPJM8DA" TargetMode="External"/><Relationship Id="rId7" Type="http://schemas.openxmlformats.org/officeDocument/2006/relationships/image" Target="../media/image20.jpg"/><Relationship Id="rId8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hyperlink" Target="https://www.trendhunter.com/trends/musical-robots-honda-robot-to-lead-detroit-symphony-orchestra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://www.youtube.com/watch?v=iejeiR7f7aM" TargetMode="External"/><Relationship Id="rId8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hyperlink" Target="https://towardsdatascience.com/how-to-generate-music-using-a-lstm-neural-network-in-keras-68786834d4c5" TargetMode="External"/><Relationship Id="rId5" Type="http://schemas.openxmlformats.org/officeDocument/2006/relationships/hyperlink" Target="https://towardsdatascience.com/how-to-generate-music-using-a-lstm-neural-network-in-keras-68786834d4c5" TargetMode="External"/><Relationship Id="rId6" Type="http://schemas.openxmlformats.org/officeDocument/2006/relationships/hyperlink" Target="http://www.tadpoletunes.com/index.htm" TargetMode="External"/><Relationship Id="rId7" Type="http://schemas.openxmlformats.org/officeDocument/2006/relationships/hyperlink" Target="http://www.midiworld.com/" TargetMode="External"/><Relationship Id="rId8" Type="http://schemas.openxmlformats.org/officeDocument/2006/relationships/hyperlink" Target="http://www.midiworld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colah.github.io/posts/2015-08-Understanding-LSTMs/" TargetMode="External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colah.github.io/posts/2015-08-Understanding-LSTMs/" TargetMode="External"/><Relationship Id="rId6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hyperlink" Target="https://magenta.tensorflow.org/" TargetMode="External"/><Relationship Id="rId10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hyperlink" Target="https://colah.github.io/posts/2015-08-Understanding-LSTMs/" TargetMode="External"/><Relationship Id="rId5" Type="http://schemas.openxmlformats.org/officeDocument/2006/relationships/hyperlink" Target="https://brangerbriz.com/blog/using-machine-learning-to-create-new-melodies/" TargetMode="External"/><Relationship Id="rId6" Type="http://schemas.openxmlformats.org/officeDocument/2006/relationships/hyperlink" Target="https://towardsdatascience.com/how-to-generate-music-using-a-lstm-neural-network-in-keras-68786834d4c5" TargetMode="External"/><Relationship Id="rId7" Type="http://schemas.openxmlformats.org/officeDocument/2006/relationships/hyperlink" Target="https://machinelearningmastery.com/stacked-long-short-term-memory-networks/" TargetMode="External"/><Relationship Id="rId8" Type="http://schemas.openxmlformats.org/officeDocument/2006/relationships/hyperlink" Target="https://machinelearningmastery.com/return-sequences-and-return-states-for-lstms-in-kera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hyperlink" Target="https://colah.github.io/posts/2015-08-Understanding-LSTM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towardsdatascience.com/how-to-generate-music-using-a-lstm-neural-network-in-keras-68786834d4c5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www.trendhunter.com/trends/musical-robots-honda-robot-to-lead-detroit-symphony-orchestra" TargetMode="External"/><Relationship Id="rId6" Type="http://schemas.openxmlformats.org/officeDocument/2006/relationships/image" Target="../media/image32.png"/><Relationship Id="rId7" Type="http://schemas.openxmlformats.org/officeDocument/2006/relationships/hyperlink" Target="http://www.youtube.com/watch?v=Y982k1Dg40A" TargetMode="External"/><Relationship Id="rId8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/>
        </p:nvSpPr>
        <p:spPr>
          <a:xfrm>
            <a:off x="1188032" y="2495214"/>
            <a:ext cx="6768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Exploration in Generative Models</a:t>
            </a:r>
            <a:endParaRPr i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1567532" y="1033614"/>
            <a:ext cx="6009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Jukebox</a:t>
            </a:r>
            <a:endParaRPr sz="9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1187968" y="3239063"/>
            <a:ext cx="6768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Brian McMahon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 April 2018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" name="Shape 83"/>
          <p:cNvCxnSpPr/>
          <p:nvPr/>
        </p:nvCxnSpPr>
        <p:spPr>
          <a:xfrm rot="10800000">
            <a:off x="2649632" y="2208404"/>
            <a:ext cx="3844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" y="3161700"/>
            <a:ext cx="1486350" cy="19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644" y="3161700"/>
            <a:ext cx="1486350" cy="19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Shape 229"/>
          <p:cNvGrpSpPr/>
          <p:nvPr/>
        </p:nvGrpSpPr>
        <p:grpSpPr>
          <a:xfrm>
            <a:off x="-30699" y="-34776"/>
            <a:ext cx="9231615" cy="5230991"/>
            <a:chOff x="-30700" y="-34775"/>
            <a:chExt cx="9174732" cy="5195661"/>
          </a:xfrm>
        </p:grpSpPr>
        <p:pic>
          <p:nvPicPr>
            <p:cNvPr id="230" name="Shape 2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Shape 2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692275" y="541350"/>
            <a:ext cx="5496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Key Takeaways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692275" y="1324250"/>
            <a:ext cx="79086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Explored one way a model can generate unique, new content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Evocative rhythmic patterns - but not in the running for awards just yet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just “scratches the surface” of generative modelling in music - more work to be done!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Shape 240"/>
          <p:cNvGrpSpPr/>
          <p:nvPr/>
        </p:nvGrpSpPr>
        <p:grpSpPr>
          <a:xfrm>
            <a:off x="-30699" y="-34776"/>
            <a:ext cx="9223358" cy="5239304"/>
            <a:chOff x="-30700" y="-34775"/>
            <a:chExt cx="9174732" cy="5195661"/>
          </a:xfrm>
        </p:grpSpPr>
        <p:pic>
          <p:nvPicPr>
            <p:cNvPr id="241" name="Shape 2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Shape 242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Shape 2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692275" y="541350"/>
            <a:ext cx="5496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Next Steps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45175" y="1400450"/>
            <a:ext cx="78891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Continue to refine model performance. </a:t>
            </a:r>
            <a:r>
              <a:rPr lang="en" sz="1800"/>
              <a:t> Explore a variety of: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Datasets - collections of music by genre, artist, style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Architectures - GAN, variational autoencoders, attention RNN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Inputs -  raw audio, text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</a:t>
            </a:r>
            <a:r>
              <a:rPr b="1" lang="en" sz="1800">
                <a:solidFill>
                  <a:schemeClr val="dk1"/>
                </a:solidFill>
              </a:rPr>
              <a:t>rite model into web app and implement online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Input a collection of music, output AI-generated content!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587388" y="782850"/>
            <a:ext cx="79692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675" y="2790550"/>
            <a:ext cx="397975" cy="3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675" y="3343100"/>
            <a:ext cx="397974" cy="3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5">
            <a:alphaModFix/>
          </a:blip>
          <a:srcRect b="4285" l="5496" r="3800" t="5502"/>
          <a:stretch/>
        </p:blipFill>
        <p:spPr>
          <a:xfrm>
            <a:off x="2474675" y="2213662"/>
            <a:ext cx="397975" cy="39581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2884230" y="2812875"/>
            <a:ext cx="37851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linkedin.com/in/bcm822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github.com/cipher813/AI_Jukebox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/>
              </a:rPr>
              <a:t>medium.com/@cipher813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/>
              </a:rPr>
              <a:t>bcm822@gmail.com</a:t>
            </a: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382950" y="1510450"/>
            <a:ext cx="8406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Listen to additional AI Jukebox creations</a:t>
            </a:r>
            <a:r>
              <a:rPr i="1" lang="en" sz="1800">
                <a:solidFill>
                  <a:srgbClr val="FFFFFF"/>
                </a:solidFill>
              </a:rPr>
              <a:t> at </a:t>
            </a:r>
            <a:r>
              <a:rPr b="1" i="1" lang="en" sz="1800">
                <a:solidFill>
                  <a:srgbClr val="FFFFFF"/>
                </a:solidFill>
                <a:uFill>
                  <a:noFill/>
                </a:uFill>
                <a:hlinkClick r:id="rId10"/>
              </a:rPr>
              <a:t>soundcloud.com/</a:t>
            </a:r>
            <a:r>
              <a:rPr b="1" i="1" lang="en" sz="1800">
                <a:solidFill>
                  <a:srgbClr val="FFFFFF"/>
                </a:solidFill>
              </a:rPr>
              <a:t>cipher813</a:t>
            </a:r>
            <a:endParaRPr b="1" i="1" sz="1800">
              <a:solidFill>
                <a:srgbClr val="FFFFFF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9" y="3161700"/>
            <a:ext cx="1486350" cy="19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57644" y="3161700"/>
            <a:ext cx="1486350" cy="19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12">
            <a:alphaModFix/>
          </a:blip>
          <a:srcRect b="15905" l="7387" r="8088" t="16210"/>
          <a:stretch/>
        </p:blipFill>
        <p:spPr>
          <a:xfrm>
            <a:off x="2474675" y="3940500"/>
            <a:ext cx="397976" cy="31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/>
        </p:nvSpPr>
        <p:spPr>
          <a:xfrm>
            <a:off x="2903550" y="2265150"/>
            <a:ext cx="3336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Appendix</a:t>
            </a:r>
            <a:endParaRPr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Shape 269"/>
          <p:cNvGrpSpPr/>
          <p:nvPr/>
        </p:nvGrpSpPr>
        <p:grpSpPr>
          <a:xfrm>
            <a:off x="-30699" y="-34776"/>
            <a:ext cx="9231615" cy="5227874"/>
            <a:chOff x="-30700" y="-34775"/>
            <a:chExt cx="9174732" cy="5195661"/>
          </a:xfrm>
        </p:grpSpPr>
        <p:pic>
          <p:nvPicPr>
            <p:cNvPr id="270" name="Shape 2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Shape 271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Shape 2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92275" y="541350"/>
            <a:ext cx="5304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AI Jukebox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622575" y="1402150"/>
            <a:ext cx="80382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Generative model</a:t>
            </a:r>
            <a:endParaRPr sz="2000"/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LSTM</a:t>
            </a:r>
            <a:endParaRPr sz="2000"/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Exploration of creativity in AI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Shape 280"/>
          <p:cNvGrpSpPr/>
          <p:nvPr/>
        </p:nvGrpSpPr>
        <p:grpSpPr>
          <a:xfrm>
            <a:off x="-30698" y="-34776"/>
            <a:ext cx="9239872" cy="5247617"/>
            <a:chOff x="-30700" y="-34775"/>
            <a:chExt cx="9174732" cy="5195661"/>
          </a:xfrm>
        </p:grpSpPr>
        <p:pic>
          <p:nvPicPr>
            <p:cNvPr id="281" name="Shape 2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Shape 282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Shape 2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692275" y="541350"/>
            <a:ext cx="5927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Dance - Drums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b="24196" l="0" r="0" t="0"/>
          <a:stretch/>
        </p:blipFill>
        <p:spPr>
          <a:xfrm>
            <a:off x="865300" y="1292237"/>
            <a:ext cx="7451312" cy="302931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6143750" y="4575025"/>
            <a:ext cx="2782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Robot image courtesy of </a:t>
            </a:r>
            <a:r>
              <a:rPr i="1" lang="en" sz="800" u="sng">
                <a:solidFill>
                  <a:schemeClr val="hlink"/>
                </a:solidFill>
                <a:hlinkClick r:id="rId5"/>
              </a:rPr>
              <a:t>trendhunter.com</a:t>
            </a:r>
            <a:r>
              <a:rPr i="1" lang="en" sz="800"/>
              <a:t>.</a:t>
            </a:r>
            <a:endParaRPr i="1" sz="800"/>
          </a:p>
        </p:txBody>
      </p:sp>
      <p:sp>
        <p:nvSpPr>
          <p:cNvPr descr="2_10A_201804011556-200-lstm_midi_drums2" id="287" name="Shape 287" title="Dance LSTM - Drums">
            <a:hlinkClick r:id="rId6"/>
          </p:cNvPr>
          <p:cNvSpPr/>
          <p:nvPr/>
        </p:nvSpPr>
        <p:spPr>
          <a:xfrm>
            <a:off x="3619050" y="3324100"/>
            <a:ext cx="1905900" cy="1429425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88" name="Shape 2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784400" y="1146100"/>
            <a:ext cx="6352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Generated output from training on dance music </a:t>
            </a:r>
            <a:endParaRPr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Shape 294"/>
          <p:cNvGrpSpPr/>
          <p:nvPr/>
        </p:nvGrpSpPr>
        <p:grpSpPr>
          <a:xfrm>
            <a:off x="-30699" y="-34777"/>
            <a:ext cx="9231615" cy="5214365"/>
            <a:chOff x="-30700" y="-34775"/>
            <a:chExt cx="9174732" cy="5195661"/>
          </a:xfrm>
        </p:grpSpPr>
        <p:pic>
          <p:nvPicPr>
            <p:cNvPr id="295" name="Shape 2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Shape 296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Shape 2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692275" y="541350"/>
            <a:ext cx="5927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Dance - Piano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4">
            <a:alphaModFix/>
          </a:blip>
          <a:srcRect b="24196" l="0" r="0" t="0"/>
          <a:stretch/>
        </p:blipFill>
        <p:spPr>
          <a:xfrm>
            <a:off x="865300" y="1292237"/>
            <a:ext cx="7451312" cy="302931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784400" y="1146100"/>
            <a:ext cx="6352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Generated output from training on dance music </a:t>
            </a:r>
            <a:endParaRPr i="1"/>
          </a:p>
        </p:txBody>
      </p:sp>
      <p:sp>
        <p:nvSpPr>
          <p:cNvPr id="301" name="Shape 301"/>
          <p:cNvSpPr txBox="1"/>
          <p:nvPr/>
        </p:nvSpPr>
        <p:spPr>
          <a:xfrm>
            <a:off x="6143750" y="4575025"/>
            <a:ext cx="2782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Robot image courtesy of </a:t>
            </a:r>
            <a:r>
              <a:rPr i="1" lang="en" sz="800" u="sng">
                <a:solidFill>
                  <a:schemeClr val="hlink"/>
                </a:solidFill>
                <a:hlinkClick r:id="rId5"/>
              </a:rPr>
              <a:t>trendhunter.com</a:t>
            </a:r>
            <a:r>
              <a:rPr i="1" lang="en" sz="800"/>
              <a:t>.</a:t>
            </a:r>
            <a:endParaRPr i="1" sz="800"/>
          </a:p>
        </p:txBody>
      </p:sp>
      <p:sp>
        <p:nvSpPr>
          <p:cNvPr id="302" name="Shape 302"/>
          <p:cNvSpPr txBox="1"/>
          <p:nvPr/>
        </p:nvSpPr>
        <p:spPr>
          <a:xfrm>
            <a:off x="3819450" y="4457275"/>
            <a:ext cx="134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Piano</a:t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2_10A_201804011556-200-lstm_midi_piano1" id="304" name="Shape 304" title="Dance LSTM - Piano">
            <a:hlinkClick r:id="rId7"/>
          </p:cNvPr>
          <p:cNvSpPr/>
          <p:nvPr/>
        </p:nvSpPr>
        <p:spPr>
          <a:xfrm>
            <a:off x="3609737" y="3244235"/>
            <a:ext cx="1759825" cy="1319878"/>
          </a:xfrm>
          <a:prstGeom prst="rect">
            <a:avLst/>
          </a:prstGeom>
          <a:blipFill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Shape 309"/>
          <p:cNvGrpSpPr/>
          <p:nvPr/>
        </p:nvGrpSpPr>
        <p:grpSpPr>
          <a:xfrm>
            <a:off x="-30700" y="-34775"/>
            <a:ext cx="9174732" cy="5195661"/>
            <a:chOff x="-30700" y="-34775"/>
            <a:chExt cx="9174732" cy="5195661"/>
          </a:xfrm>
        </p:grpSpPr>
        <p:pic>
          <p:nvPicPr>
            <p:cNvPr id="310" name="Shape 3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Shape 311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Shape 3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692275" y="541350"/>
            <a:ext cx="5304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Datasets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5538275" y="4552600"/>
            <a:ext cx="32883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*See </a:t>
            </a:r>
            <a:r>
              <a:rPr i="1" lang="en" sz="800" u="sng">
                <a:solidFill>
                  <a:schemeClr val="hlink"/>
                </a:solidFill>
                <a:hlinkClick r:id="rId5"/>
              </a:rPr>
              <a:t>blog post </a:t>
            </a:r>
            <a:r>
              <a:rPr i="1" lang="en" sz="800"/>
              <a:t>by Sigurour Skuli, Towards Data Science.</a:t>
            </a:r>
            <a:endParaRPr i="1" sz="800"/>
          </a:p>
        </p:txBody>
      </p:sp>
      <p:graphicFrame>
        <p:nvGraphicFramePr>
          <p:cNvPr id="316" name="Shape 316"/>
          <p:cNvGraphicFramePr/>
          <p:nvPr/>
        </p:nvGraphicFramePr>
        <p:xfrm>
          <a:off x="588875" y="1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{0678F698-3D3A-46AC-AA9C-977425E9EB58}</a:tableStyleId>
              </a:tblPr>
              <a:tblGrid>
                <a:gridCol w="1609125"/>
                <a:gridCol w="1609125"/>
                <a:gridCol w="1609125"/>
                <a:gridCol w="1609125"/>
                <a:gridCol w="1609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# Midi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# Notes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# Unique Notes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Source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Celtic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159,789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6"/>
                        </a:rPr>
                        <a:t>Tadpole Tunes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309,967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7"/>
                        </a:rPr>
                        <a:t>MidiWorld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Jazz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9,326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u="sng">
                          <a:solidFill>
                            <a:schemeClr val="accent5"/>
                          </a:solidFill>
                          <a:hlinkClick r:id="rId8"/>
                        </a:rPr>
                        <a:t>MidiWorld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Game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51,177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358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9"/>
                        </a:rPr>
                        <a:t>Final Fantasy soundtracks*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317" name="Shape 317"/>
          <p:cNvSpPr txBox="1"/>
          <p:nvPr/>
        </p:nvSpPr>
        <p:spPr>
          <a:xfrm>
            <a:off x="784400" y="1146100"/>
            <a:ext cx="6352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Scraped by genre from various websites</a:t>
            </a:r>
            <a:r>
              <a:rPr i="1" lang="en"/>
              <a:t> </a:t>
            </a:r>
            <a:endParaRPr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Shape 322"/>
          <p:cNvGrpSpPr/>
          <p:nvPr/>
        </p:nvGrpSpPr>
        <p:grpSpPr>
          <a:xfrm>
            <a:off x="-30700" y="-34775"/>
            <a:ext cx="9174732" cy="5195661"/>
            <a:chOff x="-30700" y="-34775"/>
            <a:chExt cx="9174732" cy="5195661"/>
          </a:xfrm>
        </p:grpSpPr>
        <p:pic>
          <p:nvPicPr>
            <p:cNvPr id="323" name="Shape 3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Shape 324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Shape 3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692275" y="541350"/>
            <a:ext cx="5304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Evaluation Loss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314450"/>
            <a:ext cx="6858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Shape 333"/>
          <p:cNvGrpSpPr/>
          <p:nvPr/>
        </p:nvGrpSpPr>
        <p:grpSpPr>
          <a:xfrm>
            <a:off x="-30700" y="-34775"/>
            <a:ext cx="9174732" cy="5195661"/>
            <a:chOff x="-30700" y="-34775"/>
            <a:chExt cx="9174732" cy="5195661"/>
          </a:xfrm>
        </p:grpSpPr>
        <p:pic>
          <p:nvPicPr>
            <p:cNvPr id="334" name="Shape 3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Shape 335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Shape 3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692275" y="541350"/>
            <a:ext cx="5304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A Model With Memory</a:t>
            </a:r>
            <a:endParaRPr b="1" sz="35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722550" y="1402150"/>
            <a:ext cx="79383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Recurrent (esp. LSTM) model an essential component of:</a:t>
            </a:r>
            <a:endParaRPr b="1"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Sound and speech recognition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Time series prediction: traffic, recommender systems, stock movement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Natural Language Processing (NLP): machine translation, chatbots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Digital assistants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Shape 90"/>
          <p:cNvGrpSpPr/>
          <p:nvPr/>
        </p:nvGrpSpPr>
        <p:grpSpPr>
          <a:xfrm>
            <a:off x="-15512" y="-26171"/>
            <a:ext cx="9257304" cy="5226835"/>
            <a:chOff x="-30700" y="-34775"/>
            <a:chExt cx="9174732" cy="5195661"/>
          </a:xfrm>
        </p:grpSpPr>
        <p:pic>
          <p:nvPicPr>
            <p:cNvPr id="91" name="Shape 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Shape 92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756450" y="1395025"/>
            <a:ext cx="76311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“What I cannot create, I do not understand.”</a:t>
            </a:r>
            <a:endParaRPr i="1" sz="3000"/>
          </a:p>
          <a:p>
            <a:pPr indent="0" lvl="0" mar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3000"/>
              <a:t>-Richard Feynman</a:t>
            </a:r>
            <a:endParaRPr i="1" sz="3000"/>
          </a:p>
        </p:txBody>
      </p:sp>
      <p:grpSp>
        <p:nvGrpSpPr>
          <p:cNvPr id="96" name="Shape 96"/>
          <p:cNvGrpSpPr/>
          <p:nvPr/>
        </p:nvGrpSpPr>
        <p:grpSpPr>
          <a:xfrm>
            <a:off x="3264000" y="2651300"/>
            <a:ext cx="2616000" cy="2023525"/>
            <a:chOff x="3264000" y="2651300"/>
            <a:chExt cx="2616000" cy="2023525"/>
          </a:xfrm>
        </p:grpSpPr>
        <p:sp>
          <p:nvSpPr>
            <p:cNvPr id="97" name="Shape 97"/>
            <p:cNvSpPr/>
            <p:nvPr/>
          </p:nvSpPr>
          <p:spPr>
            <a:xfrm>
              <a:off x="3264000" y="2903450"/>
              <a:ext cx="2616000" cy="15297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3613950" y="2651300"/>
              <a:ext cx="1916100" cy="660900"/>
            </a:xfrm>
            <a:prstGeom prst="ellipse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99" name="Shape 99"/>
            <p:cNvSpPr/>
            <p:nvPr/>
          </p:nvSpPr>
          <p:spPr>
            <a:xfrm>
              <a:off x="3613950" y="4013925"/>
              <a:ext cx="1916100" cy="660900"/>
            </a:xfrm>
            <a:prstGeom prst="ellipse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00" name="Shape 100"/>
            <p:cNvSpPr txBox="1"/>
            <p:nvPr/>
          </p:nvSpPr>
          <p:spPr>
            <a:xfrm rot="3554073">
              <a:off x="3498915" y="2910363"/>
              <a:ext cx="386492" cy="393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/>
                <a:t>^</a:t>
              </a:r>
              <a:endParaRPr sz="3000"/>
            </a:p>
          </p:txBody>
        </p:sp>
        <p:sp>
          <p:nvSpPr>
            <p:cNvPr id="101" name="Shape 101"/>
            <p:cNvSpPr txBox="1"/>
            <p:nvPr/>
          </p:nvSpPr>
          <p:spPr>
            <a:xfrm rot="-7708758">
              <a:off x="5266198" y="4038790"/>
              <a:ext cx="386673" cy="3937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/>
                <a:t>^</a:t>
              </a:r>
              <a:endParaRPr sz="3000"/>
            </a:p>
          </p:txBody>
        </p:sp>
        <p:sp>
          <p:nvSpPr>
            <p:cNvPr id="102" name="Shape 102"/>
            <p:cNvSpPr txBox="1"/>
            <p:nvPr/>
          </p:nvSpPr>
          <p:spPr>
            <a:xfrm>
              <a:off x="3972750" y="2745225"/>
              <a:ext cx="1198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Creation</a:t>
              </a:r>
              <a:endParaRPr sz="1600"/>
            </a:p>
          </p:txBody>
        </p:sp>
        <p:sp>
          <p:nvSpPr>
            <p:cNvPr id="103" name="Shape 103"/>
            <p:cNvSpPr txBox="1"/>
            <p:nvPr/>
          </p:nvSpPr>
          <p:spPr>
            <a:xfrm>
              <a:off x="3778500" y="4103125"/>
              <a:ext cx="1587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Understanding</a:t>
              </a:r>
              <a:endParaRPr sz="16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Shape 344"/>
          <p:cNvGrpSpPr/>
          <p:nvPr/>
        </p:nvGrpSpPr>
        <p:grpSpPr>
          <a:xfrm>
            <a:off x="-30700" y="-34775"/>
            <a:ext cx="9174732" cy="5195661"/>
            <a:chOff x="-30700" y="-34775"/>
            <a:chExt cx="9174732" cy="5195661"/>
          </a:xfrm>
        </p:grpSpPr>
        <p:pic>
          <p:nvPicPr>
            <p:cNvPr id="345" name="Shape 3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Shape 346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Shape 3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48" name="Shape 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692275" y="541350"/>
            <a:ext cx="5496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Recurrent Network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2413550" y="4511250"/>
            <a:ext cx="46638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Diagram courtesy of “colah’s blog” at </a:t>
            </a:r>
            <a:r>
              <a:rPr i="1" lang="en" sz="800" u="sng">
                <a:solidFill>
                  <a:schemeClr val="hlink"/>
                </a:solidFill>
                <a:hlinkClick r:id="rId5"/>
              </a:rPr>
              <a:t>https://colah.github.io/posts/2015-08-Understanding-LSTMs/</a:t>
            </a:r>
            <a:r>
              <a:rPr i="1" lang="en" sz="800"/>
              <a:t> </a:t>
            </a:r>
            <a:endParaRPr i="1" sz="800"/>
          </a:p>
        </p:txBody>
      </p:sp>
      <p:pic>
        <p:nvPicPr>
          <p:cNvPr id="351" name="Shape 3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8800" y="1851313"/>
            <a:ext cx="5483675" cy="14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Shape 356"/>
          <p:cNvGrpSpPr/>
          <p:nvPr/>
        </p:nvGrpSpPr>
        <p:grpSpPr>
          <a:xfrm>
            <a:off x="-30700" y="-34775"/>
            <a:ext cx="9174732" cy="5195661"/>
            <a:chOff x="-30700" y="-34775"/>
            <a:chExt cx="9174732" cy="5195661"/>
          </a:xfrm>
        </p:grpSpPr>
        <p:pic>
          <p:nvPicPr>
            <p:cNvPr id="357" name="Shape 3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Shape 358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Shape 3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692275" y="541350"/>
            <a:ext cx="5496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LSTM Diagram (2)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2413550" y="4587450"/>
            <a:ext cx="46638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Diagram courtesy of “colah’s blog” at </a:t>
            </a:r>
            <a:r>
              <a:rPr i="1" lang="en" sz="800" u="sng">
                <a:solidFill>
                  <a:schemeClr val="hlink"/>
                </a:solidFill>
                <a:hlinkClick r:id="rId5"/>
              </a:rPr>
              <a:t>https://colah.github.io/posts/2015-08-Understanding-LSTMs/</a:t>
            </a:r>
            <a:r>
              <a:rPr i="1" lang="en" sz="800"/>
              <a:t> </a:t>
            </a:r>
            <a:endParaRPr i="1" sz="800"/>
          </a:p>
        </p:txBody>
      </p:sp>
      <p:pic>
        <p:nvPicPr>
          <p:cNvPr id="363" name="Shape 3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7075" y="1279725"/>
            <a:ext cx="51625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Shape 368"/>
          <p:cNvGrpSpPr/>
          <p:nvPr/>
        </p:nvGrpSpPr>
        <p:grpSpPr>
          <a:xfrm>
            <a:off x="-15362" y="-26075"/>
            <a:ext cx="9174732" cy="5195661"/>
            <a:chOff x="-30700" y="-34775"/>
            <a:chExt cx="9174732" cy="5195661"/>
          </a:xfrm>
        </p:grpSpPr>
        <p:pic>
          <p:nvPicPr>
            <p:cNvPr id="369" name="Shape 3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Shape 370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Shape 3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692275" y="541350"/>
            <a:ext cx="5304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Creativity in AI</a:t>
            </a:r>
            <a:endParaRPr b="1" sz="3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722550" y="1554550"/>
            <a:ext cx="79383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long disputed and contentious question: can AI be creative?</a:t>
            </a:r>
            <a:endParaRPr b="1"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“Remixing” precedent with a dose of stochasticity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Potential to generate new thoughts and ideas unbounded by the human experience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Shape 379"/>
          <p:cNvGrpSpPr/>
          <p:nvPr/>
        </p:nvGrpSpPr>
        <p:grpSpPr>
          <a:xfrm>
            <a:off x="-30700" y="-34775"/>
            <a:ext cx="9174732" cy="5195661"/>
            <a:chOff x="-30700" y="-34775"/>
            <a:chExt cx="9174732" cy="5195661"/>
          </a:xfrm>
        </p:grpSpPr>
        <p:pic>
          <p:nvPicPr>
            <p:cNvPr id="380" name="Shape 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Shape 381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Shape 3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692275" y="541350"/>
            <a:ext cx="5496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Lessons Learned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708625" y="1400450"/>
            <a:ext cx="74970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Successfully implemented a functional AI music generator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Tested the audio and generative capabilities of neural networks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Utilized various audio format preprocessing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Shape 390"/>
          <p:cNvGrpSpPr/>
          <p:nvPr/>
        </p:nvGrpSpPr>
        <p:grpSpPr>
          <a:xfrm>
            <a:off x="-30700" y="-34775"/>
            <a:ext cx="9174732" cy="5195661"/>
            <a:chOff x="-30700" y="-34775"/>
            <a:chExt cx="9174732" cy="5195661"/>
          </a:xfrm>
        </p:grpSpPr>
        <p:pic>
          <p:nvPicPr>
            <p:cNvPr id="391" name="Shape 3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Shape 392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Shape 3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94" name="Shape 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692275" y="541350"/>
            <a:ext cx="5496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621375" y="1476650"/>
            <a:ext cx="78891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Dorsey, Brannon.  “Using Machine Learning to Create New Melodies.”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https://brangerbriz.com/</a:t>
            </a:r>
            <a:r>
              <a:rPr lang="en" sz="1200">
                <a:solidFill>
                  <a:schemeClr val="dk1"/>
                </a:solidFill>
              </a:rPr>
              <a:t>. 10 May 2017.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Nayebi, Aran. "GRUV: Algorithmic Music Generation using Recurrent Neural Networks." Stanford University. 2015.  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Skúli, Sigurður.  "How to Generate Music using a LSTM Neural Network in Keras."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www.towardsdatascience.com</a:t>
            </a:r>
            <a:r>
              <a:rPr lang="en" sz="1200">
                <a:solidFill>
                  <a:schemeClr val="dk1"/>
                </a:solidFill>
              </a:rPr>
              <a:t>.  December 7, 2017.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Brownlee, Jason. "Stacked LSTM Networks."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https://machinelearningmastery.com</a:t>
            </a:r>
            <a:r>
              <a:rPr lang="en" sz="1200">
                <a:solidFill>
                  <a:schemeClr val="dk1"/>
                </a:solidFill>
              </a:rPr>
              <a:t>. August 18, 2017.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Brownlee, Jason. "Understand the Difference Between Return Sequences and Return States for LSTMs in Keras." 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https://machinelearningmastery.com</a:t>
            </a:r>
            <a:r>
              <a:rPr lang="en" sz="1200">
                <a:solidFill>
                  <a:schemeClr val="dk1"/>
                </a:solidFill>
              </a:rPr>
              <a:t>. October 24, 2017.  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“Understanding LSTM Networks.” Colah’s Blog. </a:t>
            </a:r>
            <a:r>
              <a:rPr lang="en" sz="1200" u="sng">
                <a:solidFill>
                  <a:schemeClr val="hlink"/>
                </a:solidFill>
                <a:hlinkClick r:id="rId9"/>
              </a:rPr>
              <a:t>https://colah.github.io</a:t>
            </a:r>
            <a:r>
              <a:rPr lang="en" sz="1200">
                <a:solidFill>
                  <a:schemeClr val="dk1"/>
                </a:solidFill>
              </a:rPr>
              <a:t>. 27 August 2015.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Goodfellow, Ian.  “Deep Learning.” MIT Press.  </a:t>
            </a:r>
            <a:r>
              <a:rPr lang="en" sz="1200" u="sng">
                <a:hlinkClick r:id="rId10"/>
              </a:rPr>
              <a:t>http://www.deeplearningbook.org/</a:t>
            </a:r>
            <a:r>
              <a:rPr lang="en" sz="1200"/>
              <a:t>. 2016. </a:t>
            </a:r>
            <a:endParaRPr sz="12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“Magenta.” Tensorflow.  </a:t>
            </a:r>
            <a:r>
              <a:rPr lang="en" sz="1200" u="sng">
                <a:solidFill>
                  <a:schemeClr val="hlink"/>
                </a:solidFill>
                <a:hlinkClick r:id="rId11"/>
              </a:rPr>
              <a:t>Magenta.tensorflow.org</a:t>
            </a:r>
            <a:r>
              <a:rPr lang="en" sz="1200"/>
              <a:t>. </a:t>
            </a:r>
            <a:endParaRPr sz="12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Shape 108"/>
          <p:cNvGrpSpPr/>
          <p:nvPr/>
        </p:nvGrpSpPr>
        <p:grpSpPr>
          <a:xfrm>
            <a:off x="-30699" y="-34776"/>
            <a:ext cx="9231615" cy="5236187"/>
            <a:chOff x="-30700" y="-34775"/>
            <a:chExt cx="9174732" cy="5195661"/>
          </a:xfrm>
        </p:grpSpPr>
        <p:pic>
          <p:nvPicPr>
            <p:cNvPr id="109" name="Shape 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Shape 110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Shape 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692275" y="541350"/>
            <a:ext cx="5304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Generative Model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5731475" y="1614725"/>
            <a:ext cx="31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Potential applications of generative models:</a:t>
            </a:r>
            <a:endParaRPr b="1"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Images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Audio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Text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Design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Blueprints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Physical Structures</a:t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824350" y="2000600"/>
            <a:ext cx="1254600" cy="12321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 </a:t>
            </a:r>
            <a:r>
              <a:rPr lang="en" sz="1200"/>
              <a:t>Dataset</a:t>
            </a:r>
            <a:endParaRPr sz="1200"/>
          </a:p>
        </p:txBody>
      </p:sp>
      <p:sp>
        <p:nvSpPr>
          <p:cNvPr id="116" name="Shape 116"/>
          <p:cNvSpPr/>
          <p:nvPr/>
        </p:nvSpPr>
        <p:spPr>
          <a:xfrm>
            <a:off x="2205050" y="2507225"/>
            <a:ext cx="199200" cy="21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3862875" y="2507225"/>
            <a:ext cx="199200" cy="21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2496900" y="2000600"/>
            <a:ext cx="1254600" cy="12321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Map Latent Structure</a:t>
            </a:r>
            <a:endParaRPr sz="1200"/>
          </a:p>
        </p:txBody>
      </p:sp>
      <p:sp>
        <p:nvSpPr>
          <p:cNvPr id="119" name="Shape 119"/>
          <p:cNvSpPr txBox="1"/>
          <p:nvPr/>
        </p:nvSpPr>
        <p:spPr>
          <a:xfrm>
            <a:off x="2392350" y="1632425"/>
            <a:ext cx="1463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Machine “understanding”</a:t>
            </a:r>
            <a:endParaRPr b="1" i="1" sz="900"/>
          </a:p>
        </p:txBody>
      </p:sp>
      <p:sp>
        <p:nvSpPr>
          <p:cNvPr id="120" name="Shape 120"/>
          <p:cNvSpPr/>
          <p:nvPr/>
        </p:nvSpPr>
        <p:spPr>
          <a:xfrm>
            <a:off x="4169450" y="2000600"/>
            <a:ext cx="1254600" cy="12321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</a:t>
            </a:r>
            <a:r>
              <a:rPr lang="en" sz="1200"/>
              <a:t> Unique Samples</a:t>
            </a:r>
            <a:endParaRPr sz="1200"/>
          </a:p>
        </p:txBody>
      </p:sp>
      <p:sp>
        <p:nvSpPr>
          <p:cNvPr id="121" name="Shape 121"/>
          <p:cNvSpPr txBox="1"/>
          <p:nvPr/>
        </p:nvSpPr>
        <p:spPr>
          <a:xfrm>
            <a:off x="4503425" y="1632425"/>
            <a:ext cx="706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Creation</a:t>
            </a:r>
            <a:endParaRPr b="1" i="1" sz="900"/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413" y="3309800"/>
            <a:ext cx="1210476" cy="7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6">
            <a:alphaModFix/>
          </a:blip>
          <a:srcRect b="20555" l="0" r="0" t="19864"/>
          <a:stretch/>
        </p:blipFill>
        <p:spPr>
          <a:xfrm>
            <a:off x="2405600" y="3242250"/>
            <a:ext cx="1463700" cy="9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7">
            <a:alphaModFix/>
          </a:blip>
          <a:srcRect b="0" l="12713" r="12548" t="3586"/>
          <a:stretch/>
        </p:blipFill>
        <p:spPr>
          <a:xfrm>
            <a:off x="4431950" y="3323800"/>
            <a:ext cx="729600" cy="7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129"/>
          <p:cNvGrpSpPr/>
          <p:nvPr/>
        </p:nvGrpSpPr>
        <p:grpSpPr>
          <a:xfrm>
            <a:off x="-30699" y="-34776"/>
            <a:ext cx="9215101" cy="5227874"/>
            <a:chOff x="-30700" y="-34775"/>
            <a:chExt cx="9174732" cy="5195661"/>
          </a:xfrm>
        </p:grpSpPr>
        <p:pic>
          <p:nvPicPr>
            <p:cNvPr id="130" name="Shape 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Shape 131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692275" y="541350"/>
            <a:ext cx="5304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LSTM Network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589925" y="1442150"/>
            <a:ext cx="78369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Have “memory”, allowing information to persist, including </a:t>
            </a:r>
            <a:r>
              <a:rPr i="1" lang="en"/>
              <a:t>long-term dependencies</a:t>
            </a:r>
            <a:endParaRPr i="1"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 each timestep, previous state is passed in along with new input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Uses “gate layers” to manage the memory “cell state”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0988" y="2477700"/>
            <a:ext cx="5582037" cy="209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6323575" y="4575025"/>
            <a:ext cx="19932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Diagram courtesy of </a:t>
            </a:r>
            <a:r>
              <a:rPr i="1" lang="en" sz="800" u="sng">
                <a:solidFill>
                  <a:schemeClr val="hlink"/>
                </a:solidFill>
                <a:hlinkClick r:id="rId6"/>
              </a:rPr>
              <a:t>“colah’s blog”</a:t>
            </a:r>
            <a:r>
              <a:rPr i="1" lang="en" sz="800"/>
              <a:t>. </a:t>
            </a:r>
            <a:endParaRPr i="1"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-30699" y="-34776"/>
            <a:ext cx="9223358" cy="5219561"/>
            <a:chOff x="-30700" y="-34775"/>
            <a:chExt cx="9174732" cy="5195661"/>
          </a:xfrm>
        </p:grpSpPr>
        <p:pic>
          <p:nvPicPr>
            <p:cNvPr id="143" name="Shape 1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Shape 144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Shape 1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692275" y="541350"/>
            <a:ext cx="5304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81" y="1973581"/>
            <a:ext cx="2034150" cy="59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6728" y="1360825"/>
            <a:ext cx="2804451" cy="15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5899" y="1966776"/>
            <a:ext cx="2204300" cy="74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2075" y="3668742"/>
            <a:ext cx="2204302" cy="50673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883050" y="3592550"/>
            <a:ext cx="1993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music21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050" y="3408774"/>
            <a:ext cx="1681115" cy="63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-30699" y="-34776"/>
            <a:ext cx="9223358" cy="5219561"/>
            <a:chOff x="-30700" y="-34775"/>
            <a:chExt cx="9174732" cy="5195661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Shape 160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Shape 1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692275" y="541350"/>
            <a:ext cx="5304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4274275" y="1706275"/>
            <a:ext cx="44349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Dataset: </a:t>
            </a:r>
            <a:r>
              <a:rPr lang="en"/>
              <a:t>collection of midi files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512 node input layer, softmax for each unique note/chord in collection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Bidirectional (forward/reverse) dual layers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Dropout 0.5 on all layers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Learning rate 0.001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Sequence length 200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Notes generated 500</a:t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409000" y="2003295"/>
            <a:ext cx="1432500" cy="216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Bidirectional LSTM</a:t>
            </a:r>
            <a:endParaRPr sz="1000"/>
          </a:p>
        </p:txBody>
      </p:sp>
      <p:sp>
        <p:nvSpPr>
          <p:cNvPr id="166" name="Shape 166"/>
          <p:cNvSpPr/>
          <p:nvPr/>
        </p:nvSpPr>
        <p:spPr>
          <a:xfrm>
            <a:off x="1409000" y="2781954"/>
            <a:ext cx="1432500" cy="216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Dense</a:t>
            </a:r>
            <a:endParaRPr sz="1000"/>
          </a:p>
        </p:txBody>
      </p:sp>
      <p:sp>
        <p:nvSpPr>
          <p:cNvPr id="167" name="Shape 167"/>
          <p:cNvSpPr/>
          <p:nvPr/>
        </p:nvSpPr>
        <p:spPr>
          <a:xfrm>
            <a:off x="1409000" y="3056984"/>
            <a:ext cx="1432500" cy="216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Dropout</a:t>
            </a:r>
            <a:endParaRPr sz="1000"/>
          </a:p>
        </p:txBody>
      </p:sp>
      <p:cxnSp>
        <p:nvCxnSpPr>
          <p:cNvPr id="168" name="Shape 168"/>
          <p:cNvCxnSpPr>
            <a:endCxn id="165" idx="0"/>
          </p:cNvCxnSpPr>
          <p:nvPr/>
        </p:nvCxnSpPr>
        <p:spPr>
          <a:xfrm>
            <a:off x="2125250" y="1587495"/>
            <a:ext cx="0" cy="4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Shape 169"/>
          <p:cNvSpPr txBox="1"/>
          <p:nvPr/>
        </p:nvSpPr>
        <p:spPr>
          <a:xfrm rot="5400000">
            <a:off x="2103025" y="1731975"/>
            <a:ext cx="401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512</a:t>
            </a:r>
            <a:endParaRPr sz="900"/>
          </a:p>
        </p:txBody>
      </p:sp>
      <p:sp>
        <p:nvSpPr>
          <p:cNvPr id="170" name="Shape 170"/>
          <p:cNvSpPr/>
          <p:nvPr/>
        </p:nvSpPr>
        <p:spPr>
          <a:xfrm>
            <a:off x="1409000" y="2278324"/>
            <a:ext cx="1432500" cy="216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Recurrent Dropout</a:t>
            </a:r>
            <a:endParaRPr sz="1000"/>
          </a:p>
        </p:txBody>
      </p:sp>
      <p:sp>
        <p:nvSpPr>
          <p:cNvPr id="171" name="Shape 171"/>
          <p:cNvSpPr/>
          <p:nvPr/>
        </p:nvSpPr>
        <p:spPr>
          <a:xfrm>
            <a:off x="1409000" y="3332014"/>
            <a:ext cx="1432500" cy="216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Dense</a:t>
            </a:r>
            <a:endParaRPr sz="1000"/>
          </a:p>
        </p:txBody>
      </p:sp>
      <p:sp>
        <p:nvSpPr>
          <p:cNvPr id="172" name="Shape 172"/>
          <p:cNvSpPr/>
          <p:nvPr/>
        </p:nvSpPr>
        <p:spPr>
          <a:xfrm>
            <a:off x="1409000" y="3607043"/>
            <a:ext cx="1432500" cy="216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Dropout</a:t>
            </a:r>
            <a:endParaRPr sz="1000"/>
          </a:p>
        </p:txBody>
      </p:sp>
      <p:grpSp>
        <p:nvGrpSpPr>
          <p:cNvPr id="173" name="Shape 173"/>
          <p:cNvGrpSpPr/>
          <p:nvPr/>
        </p:nvGrpSpPr>
        <p:grpSpPr>
          <a:xfrm>
            <a:off x="1896175" y="2496275"/>
            <a:ext cx="458150" cy="289200"/>
            <a:chOff x="1915263" y="2496275"/>
            <a:chExt cx="458150" cy="289200"/>
          </a:xfrm>
        </p:grpSpPr>
        <p:cxnSp>
          <p:nvCxnSpPr>
            <p:cNvPr id="174" name="Shape 174"/>
            <p:cNvCxnSpPr/>
            <p:nvPr/>
          </p:nvCxnSpPr>
          <p:spPr>
            <a:xfrm flipH="1">
              <a:off x="2370413" y="2496275"/>
              <a:ext cx="3000" cy="28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5" name="Shape 175"/>
            <p:cNvCxnSpPr/>
            <p:nvPr/>
          </p:nvCxnSpPr>
          <p:spPr>
            <a:xfrm>
              <a:off x="1915263" y="2496275"/>
              <a:ext cx="0" cy="28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6" name="Shape 176"/>
          <p:cNvSpPr txBox="1"/>
          <p:nvPr/>
        </p:nvSpPr>
        <p:spPr>
          <a:xfrm rot="5400000">
            <a:off x="2331625" y="2570175"/>
            <a:ext cx="401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512</a:t>
            </a:r>
            <a:endParaRPr sz="900"/>
          </a:p>
        </p:txBody>
      </p:sp>
      <p:sp>
        <p:nvSpPr>
          <p:cNvPr id="177" name="Shape 177"/>
          <p:cNvSpPr txBox="1"/>
          <p:nvPr/>
        </p:nvSpPr>
        <p:spPr>
          <a:xfrm rot="5400000">
            <a:off x="1874425" y="2570175"/>
            <a:ext cx="401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512</a:t>
            </a:r>
            <a:endParaRPr sz="900"/>
          </a:p>
        </p:txBody>
      </p:sp>
      <p:cxnSp>
        <p:nvCxnSpPr>
          <p:cNvPr id="178" name="Shape 178"/>
          <p:cNvCxnSpPr/>
          <p:nvPr/>
        </p:nvCxnSpPr>
        <p:spPr>
          <a:xfrm flipH="1">
            <a:off x="2123750" y="3819650"/>
            <a:ext cx="3000" cy="2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Shape 179"/>
          <p:cNvSpPr txBox="1"/>
          <p:nvPr/>
        </p:nvSpPr>
        <p:spPr>
          <a:xfrm rot="5400000">
            <a:off x="2103025" y="3941775"/>
            <a:ext cx="401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78</a:t>
            </a:r>
            <a:endParaRPr sz="900"/>
          </a:p>
        </p:txBody>
      </p:sp>
      <p:sp>
        <p:nvSpPr>
          <p:cNvPr id="180" name="Shape 180"/>
          <p:cNvSpPr txBox="1"/>
          <p:nvPr/>
        </p:nvSpPr>
        <p:spPr>
          <a:xfrm>
            <a:off x="696950" y="1188225"/>
            <a:ext cx="28566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Bidirectional LSTM</a:t>
            </a:r>
            <a:endParaRPr b="1"/>
          </a:p>
        </p:txBody>
      </p:sp>
      <p:sp>
        <p:nvSpPr>
          <p:cNvPr id="181" name="Shape 181"/>
          <p:cNvSpPr txBox="1"/>
          <p:nvPr/>
        </p:nvSpPr>
        <p:spPr>
          <a:xfrm>
            <a:off x="2313900" y="3871400"/>
            <a:ext cx="18795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Softmax:</a:t>
            </a:r>
            <a:r>
              <a:rPr lang="en" sz="900"/>
              <a:t> </a:t>
            </a:r>
            <a:r>
              <a:rPr lang="en" sz="900"/>
              <a:t>Number of unique notes/chords</a:t>
            </a:r>
            <a:endParaRPr sz="900"/>
          </a:p>
        </p:txBody>
      </p:sp>
      <p:sp>
        <p:nvSpPr>
          <p:cNvPr id="182" name="Shape 182"/>
          <p:cNvSpPr txBox="1"/>
          <p:nvPr/>
        </p:nvSpPr>
        <p:spPr>
          <a:xfrm>
            <a:off x="2542500" y="2499800"/>
            <a:ext cx="18795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 set for each of forward/reverse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-30699" y="-34776"/>
            <a:ext cx="9223358" cy="5236187"/>
            <a:chOff x="-30700" y="-34775"/>
            <a:chExt cx="9174732" cy="5195661"/>
          </a:xfrm>
        </p:grpSpPr>
        <p:pic>
          <p:nvPicPr>
            <p:cNvPr id="188" name="Shape 1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Shape 189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Shape 1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692275" y="541350"/>
            <a:ext cx="5496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Sequence Generation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5309675" y="4552600"/>
            <a:ext cx="32883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Diagrams courtesy of </a:t>
            </a:r>
            <a:r>
              <a:rPr i="1" lang="en" sz="800" u="sng">
                <a:solidFill>
                  <a:schemeClr val="hlink"/>
                </a:solidFill>
                <a:hlinkClick r:id="rId5"/>
              </a:rPr>
              <a:t>Sigurður Skúli, Towards Data Science</a:t>
            </a:r>
            <a:r>
              <a:rPr i="1" lang="en" sz="800"/>
              <a:t>.</a:t>
            </a:r>
            <a:endParaRPr i="1" sz="800"/>
          </a:p>
        </p:txBody>
      </p:sp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572" y="1465950"/>
            <a:ext cx="1865950" cy="26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5275" y="2650263"/>
            <a:ext cx="3579900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2537000" y="1603300"/>
            <a:ext cx="6352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generates each note/chord by looking at the previous 200 and taking the highest probability next note/chord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This shifts the considered set by 1 each time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Shape 203"/>
          <p:cNvGrpSpPr/>
          <p:nvPr/>
        </p:nvGrpSpPr>
        <p:grpSpPr>
          <a:xfrm>
            <a:off x="-30701" y="-34776"/>
            <a:ext cx="9230698" cy="5239304"/>
            <a:chOff x="-30700" y="-34775"/>
            <a:chExt cx="9174732" cy="5195661"/>
          </a:xfrm>
        </p:grpSpPr>
        <p:pic>
          <p:nvPicPr>
            <p:cNvPr id="204" name="Shape 2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Shape 205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Shape 206"/>
          <p:cNvSpPr txBox="1"/>
          <p:nvPr/>
        </p:nvSpPr>
        <p:spPr>
          <a:xfrm>
            <a:off x="692275" y="541350"/>
            <a:ext cx="5496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708625" y="1400450"/>
            <a:ext cx="57573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As the model is generative (as opposed to discriminative), the best judges are </a:t>
            </a:r>
            <a:r>
              <a:rPr b="1" lang="en" sz="1800" u="sng">
                <a:solidFill>
                  <a:schemeClr val="dk1"/>
                </a:solidFill>
              </a:rPr>
              <a:t>us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Testing whether LSTM can successfully capture: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Repeating long term structure, strong temporal constraints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Low train and validation loss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Most importantly, pleasing to the ear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4775" y="1834413"/>
            <a:ext cx="1700475" cy="20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Shape 215"/>
          <p:cNvGrpSpPr/>
          <p:nvPr/>
        </p:nvGrpSpPr>
        <p:grpSpPr>
          <a:xfrm>
            <a:off x="-30701" y="-34773"/>
            <a:ext cx="9252717" cy="5254372"/>
            <a:chOff x="-30700" y="-34775"/>
            <a:chExt cx="9174732" cy="5195661"/>
          </a:xfrm>
        </p:grpSpPr>
        <p:pic>
          <p:nvPicPr>
            <p:cNvPr id="216" name="Shape 2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700" y="-34775"/>
              <a:ext cx="9174732" cy="519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Shape 217"/>
            <p:cNvSpPr/>
            <p:nvPr/>
          </p:nvSpPr>
          <p:spPr>
            <a:xfrm>
              <a:off x="420150" y="342900"/>
              <a:ext cx="8303700" cy="445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Shape 2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00" y="478950"/>
            <a:ext cx="22043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692275" y="541350"/>
            <a:ext cx="5927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751D"/>
                </a:solidFill>
                <a:latin typeface="Roboto"/>
                <a:ea typeface="Roboto"/>
                <a:cs typeface="Roboto"/>
                <a:sym typeface="Roboto"/>
              </a:rPr>
              <a:t>Celtic - Piano</a:t>
            </a:r>
            <a:endParaRPr b="1" sz="4000">
              <a:solidFill>
                <a:srgbClr val="FF75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784400" y="1146100"/>
            <a:ext cx="6352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Generated output from training on Celtic music </a:t>
            </a:r>
            <a:endParaRPr i="1"/>
          </a:p>
        </p:txBody>
      </p:sp>
      <p:sp>
        <p:nvSpPr>
          <p:cNvPr id="222" name="Shape 222"/>
          <p:cNvSpPr txBox="1"/>
          <p:nvPr/>
        </p:nvSpPr>
        <p:spPr>
          <a:xfrm>
            <a:off x="6143750" y="4575025"/>
            <a:ext cx="2782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Robot image courtesy of </a:t>
            </a:r>
            <a:r>
              <a:rPr i="1" lang="en" sz="800" u="sng">
                <a:solidFill>
                  <a:schemeClr val="hlink"/>
                </a:solidFill>
                <a:hlinkClick r:id="rId5"/>
              </a:rPr>
              <a:t>trendhunter.com</a:t>
            </a:r>
            <a:r>
              <a:rPr i="1" lang="en" sz="800"/>
              <a:t>.</a:t>
            </a:r>
            <a:endParaRPr i="1" sz="800"/>
          </a:p>
        </p:txBody>
      </p:sp>
      <p:pic>
        <p:nvPicPr>
          <p:cNvPr id="223" name="Shape 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800" y="1484275"/>
            <a:ext cx="7810202" cy="2859809"/>
          </a:xfrm>
          <a:prstGeom prst="rect">
            <a:avLst/>
          </a:prstGeom>
          <a:noFill/>
          <a:ln>
            <a:noFill/>
          </a:ln>
        </p:spPr>
      </p:pic>
      <p:sp>
        <p:nvSpPr>
          <p:cNvPr descr="2_13A_201804031547-200-lstm_midi" id="224" name="Shape 224" title="Celtic - Piano">
            <a:hlinkClick r:id="rId7"/>
          </p:cNvPr>
          <p:cNvSpPr/>
          <p:nvPr/>
        </p:nvSpPr>
        <p:spPr>
          <a:xfrm>
            <a:off x="3616187" y="3319800"/>
            <a:ext cx="1911625" cy="1433725"/>
          </a:xfrm>
          <a:prstGeom prst="rect">
            <a:avLst/>
          </a:prstGeom>
          <a:blipFill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